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2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/>
  </p:normalViewPr>
  <p:slideViewPr>
    <p:cSldViewPr>
      <p:cViewPr>
        <p:scale>
          <a:sx n="110" d="100"/>
          <a:sy n="110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57D3EA8-4FE0-4451-9EB5-15F1820FE00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DD62B66-78DC-4779-BB7A-8CE0DE2E35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eytown.org/Downloads/Lollipop%20Lab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microsoft.com/office/2007/relationships/hdphoto" Target="../media/hdphoto4.wdp"/><Relationship Id="rId5" Type="http://schemas.openxmlformats.org/officeDocument/2006/relationships/image" Target="../media/image120.png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72440"/>
            <a:ext cx="5943600" cy="5852160"/>
          </a:xfrm>
          <a:prstGeom prst="rect">
            <a:avLst/>
          </a:prstGeom>
          <a:blipFill dpi="0" rotWithShape="1">
            <a:blip r:embed="rId2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Taylor Walton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Coordinating Seminar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324600" cy="1828800"/>
          </a:xfrm>
        </p:spPr>
        <p:txBody>
          <a:bodyPr/>
          <a:lstStyle/>
          <a:p>
            <a:pPr algn="ctr"/>
            <a:r>
              <a:rPr lang="en-US" dirty="0" smtClean="0"/>
              <a:t>How Many Licks?</a:t>
            </a:r>
            <a:endParaRPr lang="en-US" dirty="0"/>
          </a:p>
        </p:txBody>
      </p:sp>
      <p:pic>
        <p:nvPicPr>
          <p:cNvPr id="1028" name="Picture 4" descr="https://forgottenadvertisements.files.wordpress.com/2012/02/tootsie-pop-o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23812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1"/>
                <a:ext cx="8407893" cy="4788409"/>
              </a:xfrm>
            </p:spPr>
            <p:txBody>
              <a:bodyPr>
                <a:normAutofit/>
              </a:bodyPr>
              <a:lstStyle/>
              <a:p>
                <a:pPr marL="45720" indent="0" algn="ctr">
                  <a:buNone/>
                </a:pPr>
                <a:r>
                  <a:rPr lang="en-US" sz="2600" dirty="0" smtClean="0"/>
                  <a:t>How fast does the volume of the Tootsie Roll Pop decrease when the radius is ¼ its original value? </a:t>
                </a:r>
              </a:p>
              <a:p>
                <a:pPr marL="45720" indent="0" algn="ctr">
                  <a:buNone/>
                </a:pPr>
                <a:endParaRPr lang="en-US" sz="2600" dirty="0"/>
              </a:p>
              <a:p>
                <a:pPr marL="45720" indent="0" algn="ctr">
                  <a:buNone/>
                </a:pPr>
                <a:r>
                  <a:rPr lang="en-US" sz="2600" dirty="0" smtClean="0"/>
                  <a:t>Find the rate of change of the volume</a:t>
                </a:r>
                <a:endParaRPr lang="en-US" sz="2200" i="1" dirty="0" smtClean="0">
                  <a:latin typeface="Cambria Math"/>
                </a:endParaRPr>
              </a:p>
              <a:p>
                <a:pPr marL="45720" indent="0" algn="ctr">
                  <a:buNone/>
                </a:pPr>
                <a:endParaRPr lang="en-US" sz="2200" i="1" dirty="0" smtClean="0">
                  <a:latin typeface="Cambria Math"/>
                </a:endParaRP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𝑉</m:t>
                      </m:r>
                      <m:r>
                        <a:rPr lang="en-US" sz="22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b="0" i="1" dirty="0" smtClean="0">
                  <a:latin typeface="Cambria Math"/>
                </a:endParaRP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b="0" i="1" dirty="0" smtClean="0">
                  <a:latin typeface="Cambria Math"/>
                </a:endParaRP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b="0" i="1" dirty="0" smtClean="0">
                  <a:latin typeface="Cambria Math"/>
                </a:endParaRPr>
              </a:p>
              <a:p>
                <a:pPr marL="45720" indent="0" algn="ctr">
                  <a:buNone/>
                </a:pPr>
                <a:endParaRPr lang="en-US" sz="2200" dirty="0" smtClean="0"/>
              </a:p>
              <a:p>
                <a:pPr marL="45720" indent="0" algn="ctr"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45720" indent="0" algn="ctr">
                  <a:buNone/>
                </a:pPr>
                <a:endParaRPr lang="en-US" sz="2600" i="1" dirty="0">
                  <a:latin typeface="Cambria Math"/>
                </a:endParaRPr>
              </a:p>
              <a:p>
                <a:pPr marL="45720" indent="0" algn="ctr">
                  <a:buNone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1"/>
                <a:ext cx="8407893" cy="4788409"/>
              </a:xfrm>
              <a:blipFill rotWithShape="1">
                <a:blip r:embed="rId3"/>
                <a:stretch>
                  <a:fillRect t="-1018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1"/>
                <a:ext cx="8407893" cy="4788409"/>
              </a:xfrm>
            </p:spPr>
            <p:txBody>
              <a:bodyPr>
                <a:normAutofit/>
              </a:bodyPr>
              <a:lstStyle/>
              <a:p>
                <a:pPr marL="45720" indent="0" algn="ctr">
                  <a:buNone/>
                </a:pPr>
                <a:r>
                  <a:rPr lang="en-US" sz="2600" dirty="0" smtClean="0"/>
                  <a:t>How fast does the volume of the Tootsie Roll Pop decrease when the radius is ¼ it’s original value?</a:t>
                </a:r>
              </a:p>
              <a:p>
                <a:pPr marL="45720" indent="0" algn="ctr">
                  <a:buNone/>
                </a:pPr>
                <a:endParaRPr lang="en-US" sz="2200" b="0" i="1" dirty="0" smtClean="0">
                  <a:latin typeface="Cambria Math"/>
                </a:endParaRP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45720" indent="0" algn="ctr">
                  <a:buNone/>
                </a:pPr>
                <a:r>
                  <a:rPr lang="en-US" sz="22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=4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1.623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𝑑𝑟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endParaRPr lang="en-US" sz="2200" i="1" dirty="0">
                  <a:latin typeface="Cambria Math"/>
                </a:endParaRPr>
              </a:p>
              <a:p>
                <a:pPr marL="45720" indent="0" algn="ctr">
                  <a:buNone/>
                </a:pPr>
                <a:r>
                  <a:rPr lang="en-US" sz="22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=4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1.623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−.00268</m:t>
                        </m:r>
                      </m:e>
                    </m:d>
                  </m:oMath>
                </a14:m>
                <a:endParaRPr lang="en-US" sz="2200" i="1" dirty="0" smtClean="0">
                  <a:latin typeface="Cambria Math"/>
                </a:endParaRPr>
              </a:p>
              <a:p>
                <a:pPr marL="45720" indent="0" algn="ctr">
                  <a:buNone/>
                </a:pPr>
                <a:r>
                  <a:rPr lang="en-US" sz="2400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=−.0055444914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 marL="45720" indent="0" algn="ctr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500" dirty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=−.0055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>
                  <a:latin typeface="Cambria Math"/>
                </a:endParaRPr>
              </a:p>
              <a:p>
                <a:pPr marL="45720" indent="0" algn="ctr">
                  <a:buNone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1"/>
                <a:ext cx="8407893" cy="4788409"/>
              </a:xfrm>
              <a:blipFill rotWithShape="1">
                <a:blip r:embed="rId3"/>
                <a:stretch>
                  <a:fillRect t="-1018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9676004"/>
                  </p:ext>
                </p:extLst>
              </p:nvPr>
            </p:nvGraphicFramePr>
            <p:xfrm>
              <a:off x="304800" y="3962400"/>
              <a:ext cx="2590799" cy="7590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96892"/>
                    <a:gridCol w="1131907"/>
                    <a:gridCol w="762000"/>
                  </a:tblGrid>
                  <a:tr h="40402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Time (</a:t>
                          </a:r>
                          <a:r>
                            <a:rPr lang="en-US" sz="1200" dirty="0" smtClean="0">
                              <a:effectLst/>
                            </a:rPr>
                            <a:t>Sec)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Circumference (</a:t>
                          </a:r>
                          <a:r>
                            <a:rPr lang="en-US" sz="1200" dirty="0" smtClean="0">
                              <a:effectLst/>
                            </a:rPr>
                            <a:t>cm)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Radius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</a:tr>
                  <a:tr h="15653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10.2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" algn="ct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1.623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9676004"/>
                  </p:ext>
                </p:extLst>
              </p:nvPr>
            </p:nvGraphicFramePr>
            <p:xfrm>
              <a:off x="304800" y="3962400"/>
              <a:ext cx="2590799" cy="7590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96892"/>
                    <a:gridCol w="1131907"/>
                    <a:gridCol w="762000"/>
                  </a:tblGrid>
                  <a:tr h="56330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Time (</a:t>
                          </a:r>
                          <a:r>
                            <a:rPr lang="en-US" sz="1200" dirty="0" smtClean="0">
                              <a:effectLst/>
                            </a:rPr>
                            <a:t>Sec)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Circumference (</a:t>
                          </a:r>
                          <a:r>
                            <a:rPr lang="en-US" sz="1200" dirty="0" smtClean="0">
                              <a:effectLst/>
                            </a:rPr>
                            <a:t>cm)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40000" t="-8602" b="-47312"/>
                          </a:stretch>
                        </a:blipFill>
                      </a:tcPr>
                    </a:tc>
                  </a:tr>
                  <a:tr h="195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10.2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" algn="ct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1.623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4800600"/>
                <a:ext cx="27895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)=−.00268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+1.625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278954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4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78840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600" dirty="0" smtClean="0"/>
              <a:t>How would the rate of change for the volume change if you had a lollipop with a larger radius? </a:t>
            </a:r>
          </a:p>
          <a:p>
            <a:pPr marL="45720" indent="0" algn="ctr">
              <a:buNone/>
            </a:pP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What about with a smaller radius? </a:t>
            </a:r>
          </a:p>
          <a:p>
            <a:pPr marL="45720" indent="0" algn="ctr">
              <a:buNone/>
            </a:pPr>
            <a:endParaRPr lang="en-US" sz="2600" dirty="0" smtClean="0"/>
          </a:p>
          <a:p>
            <a:pPr marL="45720" indent="0" algn="ctr">
              <a:buNone/>
            </a:pPr>
            <a:endParaRPr lang="en-US" sz="2600" dirty="0"/>
          </a:p>
          <a:p>
            <a:pPr marL="45720" indent="0" algn="ctr">
              <a:buNone/>
            </a:pPr>
            <a:r>
              <a:rPr lang="en-US" sz="2600" dirty="0" smtClean="0"/>
              <a:t>What would happen if the rate of change was larger? </a:t>
            </a:r>
          </a:p>
          <a:p>
            <a:pPr marL="45720" indent="0" algn="ctr">
              <a:buNone/>
            </a:pPr>
            <a:endParaRPr lang="en-US" sz="2600" dirty="0"/>
          </a:p>
          <a:p>
            <a:pPr marL="45720" indent="0" algn="ctr">
              <a:buNone/>
            </a:pPr>
            <a:r>
              <a:rPr lang="en-US" sz="2600" dirty="0" smtClean="0"/>
              <a:t>How about if it were smaller?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Report throughout the activity</a:t>
            </a:r>
          </a:p>
          <a:p>
            <a:r>
              <a:rPr lang="en-US" sz="2800" dirty="0" smtClean="0"/>
              <a:t>Worksheet</a:t>
            </a:r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www.finneytown.org/Downloads/Lollipop%20Lab.pdf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http://prezi.com/4r-5nspxuntx/lollipop-lab/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88409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2800" dirty="0" smtClean="0"/>
              <a:t>Determine the rate of change of the volume of a Tootsie Roll Pop as you consume it. 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r>
              <a:rPr lang="en-US" sz="2800" dirty="0" smtClean="0"/>
              <a:t>Goals:</a:t>
            </a:r>
            <a:endParaRPr lang="en-US" sz="2800" dirty="0"/>
          </a:p>
          <a:p>
            <a:r>
              <a:rPr lang="en-US" sz="2600" dirty="0" smtClean="0"/>
              <a:t>Students will calculate the radius of a sphere. </a:t>
            </a:r>
          </a:p>
          <a:p>
            <a:r>
              <a:rPr lang="en-US" sz="2600" dirty="0" smtClean="0"/>
              <a:t>Students will determine the rate of change using collected data.</a:t>
            </a:r>
          </a:p>
          <a:p>
            <a:endParaRPr lang="en-US" sz="2800" dirty="0" smtClean="0"/>
          </a:p>
          <a:p>
            <a:pPr marL="45720" indent="0">
              <a:buNone/>
            </a:pPr>
            <a:r>
              <a:rPr lang="en-US" sz="2800" dirty="0" smtClean="0"/>
              <a:t>Objectives: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600" dirty="0" smtClean="0"/>
              <a:t>Given a lollipop and the appropriate materials, students will determine the rate of change of the lollipop’s volume with 90% accuracy. </a:t>
            </a:r>
            <a:endParaRPr lang="en-US" sz="26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Tootsie Roll Pop</a:t>
            </a:r>
          </a:p>
          <a:p>
            <a:r>
              <a:rPr lang="en-US" sz="2800" dirty="0" smtClean="0"/>
              <a:t>String </a:t>
            </a:r>
          </a:p>
          <a:p>
            <a:r>
              <a:rPr lang="en-US" sz="2800" dirty="0" smtClean="0"/>
              <a:t>Ruler </a:t>
            </a:r>
          </a:p>
          <a:p>
            <a:r>
              <a:rPr lang="en-US" sz="2800" dirty="0" smtClean="0"/>
              <a:t>Timer</a:t>
            </a:r>
          </a:p>
          <a:p>
            <a:r>
              <a:rPr lang="en-US" sz="2800" dirty="0" smtClean="0"/>
              <a:t>Graphing Calculator </a:t>
            </a:r>
          </a:p>
          <a:p>
            <a:r>
              <a:rPr lang="en-US" sz="2800" dirty="0" smtClean="0"/>
              <a:t>Paper </a:t>
            </a:r>
          </a:p>
          <a:p>
            <a:r>
              <a:rPr lang="en-US" sz="2800" dirty="0" smtClean="0"/>
              <a:t>Pencil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pic>
        <p:nvPicPr>
          <p:cNvPr id="4" name="Picture 2" descr="http://shop.tootsie.com/img/product/chr-tpcher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21" y="1696939"/>
            <a:ext cx="1233921" cy="180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umbs.dreamstime.com/z/30-cm-wooden-ruler-23407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37519" r="2914" b="49092"/>
          <a:stretch/>
        </p:blipFill>
        <p:spPr bwMode="auto">
          <a:xfrm rot="17860351">
            <a:off x="4409828" y="3898805"/>
            <a:ext cx="524510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Dayn08-58i3mMGZcJWuDMibf2zw4ZRrcd7ZIEYDhJosGBqU_1v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6" b="46509"/>
          <a:stretch/>
        </p:blipFill>
        <p:spPr bwMode="auto">
          <a:xfrm>
            <a:off x="2360291" y="2418772"/>
            <a:ext cx="24669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imbertech.com/Images/Blog/123010/iPhone%20StopWatch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 bwMode="auto">
          <a:xfrm>
            <a:off x="7543800" y="4557251"/>
            <a:ext cx="1097281" cy="15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cx.images-amazon.com/images/I/51PF6C7Bq3L._SY300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2" t="2667" r="25444" b="4000"/>
          <a:stretch/>
        </p:blipFill>
        <p:spPr bwMode="auto">
          <a:xfrm rot="21323716">
            <a:off x="4385317" y="3486730"/>
            <a:ext cx="883898" cy="18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73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676400"/>
            <a:ext cx="8407893" cy="609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/>
              <a:t>Measure the initial circumference of your pop:</a:t>
            </a:r>
          </a:p>
          <a:p>
            <a:pPr marL="45720" indent="0" algn="ctr">
              <a:buNone/>
            </a:pPr>
            <a:endParaRPr lang="en-US" sz="5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4609" y="152400"/>
            <a:ext cx="8839200" cy="1371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6" t="17778" r="29151" b="20000"/>
          <a:stretch/>
        </p:blipFill>
        <p:spPr>
          <a:xfrm>
            <a:off x="4953000" y="3099132"/>
            <a:ext cx="924285" cy="1437776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340263" y="2362200"/>
            <a:ext cx="4841337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Wrap the string around the middle of your lollipop</a:t>
            </a:r>
          </a:p>
          <a:p>
            <a:pPr marL="45720" indent="0">
              <a:buNone/>
            </a:pPr>
            <a:endParaRPr lang="en-US" sz="500" dirty="0" smtClean="0"/>
          </a:p>
          <a:p>
            <a:endParaRPr lang="en-US" sz="500" dirty="0" smtClean="0"/>
          </a:p>
          <a:p>
            <a:r>
              <a:rPr lang="en-US" sz="2400" dirty="0" smtClean="0"/>
              <a:t>Mark where the measurement is on your string</a:t>
            </a:r>
          </a:p>
          <a:p>
            <a:pPr marL="45720" indent="0">
              <a:buNone/>
            </a:pPr>
            <a:endParaRPr lang="en-US" sz="500" dirty="0" smtClean="0"/>
          </a:p>
          <a:p>
            <a:r>
              <a:rPr lang="en-US" sz="2400" dirty="0" smtClean="0"/>
              <a:t>Lay the string flat on your ruler</a:t>
            </a:r>
          </a:p>
          <a:p>
            <a:pPr marL="45720" indent="0">
              <a:buNone/>
            </a:pPr>
            <a:endParaRPr lang="en-US" sz="500" dirty="0" smtClean="0"/>
          </a:p>
          <a:p>
            <a:r>
              <a:rPr lang="en-US" sz="2400" dirty="0" smtClean="0"/>
              <a:t>Record the measurement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4" t="63539" r="13993" b="20386"/>
          <a:stretch/>
        </p:blipFill>
        <p:spPr bwMode="auto">
          <a:xfrm>
            <a:off x="6489285" y="5181599"/>
            <a:ext cx="1892715" cy="124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2" t="36302" r="19041" b="44388"/>
          <a:stretch/>
        </p:blipFill>
        <p:spPr bwMode="auto">
          <a:xfrm>
            <a:off x="6478110" y="2209800"/>
            <a:ext cx="1929442" cy="136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5" t="25848" r="15401" b="51354"/>
          <a:stretch/>
        </p:blipFill>
        <p:spPr bwMode="auto">
          <a:xfrm>
            <a:off x="6489285" y="3657600"/>
            <a:ext cx="190709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034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52600"/>
            <a:ext cx="6858001" cy="44018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Place the lollipop in your mouth</a:t>
            </a:r>
          </a:p>
          <a:p>
            <a:pPr marL="45720" indent="0">
              <a:buNone/>
            </a:pPr>
            <a:endParaRPr lang="en-US" sz="1100" dirty="0"/>
          </a:p>
          <a:p>
            <a:r>
              <a:rPr lang="en-US" sz="2800" dirty="0" smtClean="0"/>
              <a:t>Start a timer for 30 seconds</a:t>
            </a:r>
          </a:p>
          <a:p>
            <a:pPr marL="45720" indent="0">
              <a:buNone/>
            </a:pPr>
            <a:endParaRPr lang="en-US" sz="1100" dirty="0"/>
          </a:p>
          <a:p>
            <a:r>
              <a:rPr lang="en-US" sz="2800" dirty="0" smtClean="0"/>
              <a:t>Begin to consume the lollipop</a:t>
            </a:r>
          </a:p>
          <a:p>
            <a:pPr marL="45720" indent="0">
              <a:buNone/>
            </a:pPr>
            <a:endParaRPr lang="en-US" sz="1000" dirty="0"/>
          </a:p>
          <a:p>
            <a:r>
              <a:rPr lang="en-US" sz="2800" dirty="0" smtClean="0"/>
              <a:t>Take the lollipop out at the end of the 30 seconds</a:t>
            </a:r>
          </a:p>
          <a:p>
            <a:pPr marL="45720" indent="0">
              <a:buNone/>
            </a:pPr>
            <a:endParaRPr lang="en-US" sz="1000" dirty="0"/>
          </a:p>
          <a:p>
            <a:r>
              <a:rPr lang="en-US" sz="2800" dirty="0" smtClean="0"/>
              <a:t>Repeat step 1 with the new circumference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6" name="Picture 6" descr="http://www.limbertech.com/Images/Blog/123010/iPhone%20StopWat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 bwMode="auto">
          <a:xfrm rot="430196">
            <a:off x="7409965" y="4058193"/>
            <a:ext cx="117642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orgottenadvertisements.files.wordpress.com/2012/02/tootsie-pop-ow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30197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10032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/>
              <a:t>Repeat Steps 1 and 2 until you have collected data for 300 seconds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59027"/>
              </p:ext>
            </p:extLst>
          </p:nvPr>
        </p:nvGraphicFramePr>
        <p:xfrm>
          <a:off x="3663527" y="2819400"/>
          <a:ext cx="2051473" cy="3383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063"/>
                <a:gridCol w="1152410"/>
              </a:tblGrid>
              <a:tr h="460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 (Seconds)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Circumference (centimeters)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9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9.8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8.4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8.1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7.3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6.5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6.2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5.2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0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1"/>
                <a:ext cx="8407893" cy="4376929"/>
              </a:xfrm>
            </p:spPr>
            <p:txBody>
              <a:bodyPr>
                <a:normAutofit/>
              </a:bodyPr>
              <a:lstStyle/>
              <a:p>
                <a:pPr marL="45720" indent="0" algn="ctr">
                  <a:buNone/>
                </a:pPr>
                <a:r>
                  <a:rPr lang="en-US" sz="2800" dirty="0" smtClean="0"/>
                  <a:t>What to do when you get to the center of your lollipop…</a:t>
                </a:r>
              </a:p>
              <a:p>
                <a:pPr marL="45720" indent="0" algn="ctr">
                  <a:buNone/>
                </a:pPr>
                <a:endParaRPr lang="en-US" sz="1600" dirty="0"/>
              </a:p>
              <a:p>
                <a:pPr marL="45720" indent="0" algn="ctr">
                  <a:buNone/>
                </a:pPr>
                <a:r>
                  <a:rPr lang="en-US" sz="2800" dirty="0" smtClean="0"/>
                  <a:t>Using the data you have collected, determine the radius of your lollipop at each time increment</a:t>
                </a:r>
              </a:p>
              <a:p>
                <a:pPr marL="45720" indent="0" algn="ctr">
                  <a:buNone/>
                </a:pPr>
                <a:endParaRPr lang="en-US" sz="2800" dirty="0"/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marL="45720" indent="0" algn="ctr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1"/>
                <a:ext cx="8407893" cy="4376929"/>
              </a:xfrm>
              <a:blipFill rotWithShape="1">
                <a:blip r:embed="rId3"/>
                <a:stretch>
                  <a:fillRect t="-1253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2075349"/>
                  </p:ext>
                </p:extLst>
              </p:nvPr>
            </p:nvGraphicFramePr>
            <p:xfrm>
              <a:off x="2819400" y="1852570"/>
              <a:ext cx="3886199" cy="4554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849"/>
                    <a:gridCol w="1361430"/>
                    <a:gridCol w="1555920"/>
                  </a:tblGrid>
                  <a:tr h="71118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Time (Seconds)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Circumference (centimeters)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Radius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</a:tr>
                  <a:tr h="28800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10.2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" algn="ct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1.623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3714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9.8   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1.559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62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9.3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1.480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7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smtClean="0">
                              <a:effectLst/>
                            </a:rPr>
                            <a:t>8.6  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1.369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557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8.1  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1.289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643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150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7.6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1.209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7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180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 7.3   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1.162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7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210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6.5   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1.035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557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240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6.2  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.987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78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270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5.7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.907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7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300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 5.2  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.828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2075349"/>
                  </p:ext>
                </p:extLst>
              </p:nvPr>
            </p:nvGraphicFramePr>
            <p:xfrm>
              <a:off x="2819400" y="1852570"/>
              <a:ext cx="3886199" cy="4554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849"/>
                    <a:gridCol w="1361430"/>
                    <a:gridCol w="1555920"/>
                  </a:tblGrid>
                  <a:tr h="71118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Time (Seconds)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Circumference (centimeters)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50196" t="-7692" b="-539316"/>
                          </a:stretch>
                        </a:blipFill>
                      </a:tcPr>
                    </a:tc>
                  </a:tr>
                  <a:tr h="28800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10.2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" algn="ct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1.623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3714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9.8   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1.559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62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9.3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1.480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7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smtClean="0">
                              <a:effectLst/>
                            </a:rPr>
                            <a:t>8.6  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1.369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557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8.1  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1.289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643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150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7.6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1.209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7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180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 7.3   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1.162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7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210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6.5   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1.035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557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240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6.2  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.987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78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270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5.7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.907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7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300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 5.2  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.828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14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9" name="Picture 5" descr="C:\Users\twal6933\Downloads\IMG_62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5" t="17314" r="22288" b="54129"/>
          <a:stretch/>
        </p:blipFill>
        <p:spPr bwMode="auto">
          <a:xfrm>
            <a:off x="2804589" y="2885598"/>
            <a:ext cx="3693773" cy="26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68053" y="1676400"/>
                <a:ext cx="8407893" cy="4834130"/>
              </a:xfrm>
            </p:spPr>
            <p:txBody>
              <a:bodyPr>
                <a:normAutofit/>
              </a:bodyPr>
              <a:lstStyle/>
              <a:p>
                <a:pPr marL="45720" indent="0" algn="ctr">
                  <a:buNone/>
                </a:pPr>
                <a:r>
                  <a:rPr lang="en-US" sz="2800" dirty="0" smtClean="0"/>
                  <a:t>Using the data from your table, create a scatter plot of the radii with respect to time (t)</a:t>
                </a:r>
              </a:p>
              <a:p>
                <a:pPr marL="45720" indent="0" algn="ctr">
                  <a:buNone/>
                </a:pPr>
                <a:endParaRPr lang="en-US" sz="2800" dirty="0"/>
              </a:p>
              <a:p>
                <a:pPr marL="45720" indent="0" algn="ctr">
                  <a:buNone/>
                </a:pPr>
                <a:endParaRPr lang="en-US" sz="2800" dirty="0" smtClean="0"/>
              </a:p>
              <a:p>
                <a:pPr marL="45720" indent="0" algn="ctr">
                  <a:buNone/>
                </a:pPr>
                <a:endParaRPr lang="en-US" sz="2800" dirty="0"/>
              </a:p>
              <a:p>
                <a:pPr marL="45720" indent="0" algn="ctr">
                  <a:buNone/>
                </a:pPr>
                <a:endParaRPr lang="en-US" sz="2800" dirty="0" smtClean="0"/>
              </a:p>
              <a:p>
                <a:pPr marL="45720" indent="0" algn="ctr">
                  <a:buNone/>
                </a:pPr>
                <a:endParaRPr lang="en-US" sz="2800" dirty="0"/>
              </a:p>
              <a:p>
                <a:pPr marL="45720" indent="0" algn="ctr">
                  <a:buNone/>
                </a:pPr>
                <a:endParaRPr lang="en-US" sz="2800" dirty="0" smtClean="0"/>
              </a:p>
              <a:p>
                <a:pPr marL="45720" indent="0" algn="ctr">
                  <a:buNone/>
                </a:pPr>
                <a:r>
                  <a:rPr lang="en-US" sz="2400" dirty="0" smtClean="0"/>
                  <a:t>Find the Line of Best Fit for your data: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</a:rPr>
                        <m:t>=−.00268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+1.625</m:t>
                      </m:r>
                    </m:oMath>
                  </m:oMathPara>
                </a14:m>
                <a:endParaRPr 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053" y="1676400"/>
                <a:ext cx="8407893" cy="4834130"/>
              </a:xfrm>
              <a:blipFill rotWithShape="1">
                <a:blip r:embed="rId5"/>
                <a:stretch>
                  <a:fillRect l="-145" t="-1135" r="-2174" b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1030" name="Picture 6" descr="C:\Users\twal6933\Downloads\IMG_441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02" t="18611" r="22455" b="54305"/>
          <a:stretch/>
        </p:blipFill>
        <p:spPr bwMode="auto">
          <a:xfrm>
            <a:off x="6724650" y="3520916"/>
            <a:ext cx="1780517" cy="12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wal6933\Downloads\IMG_304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82" t="22639" r="25805" b="50972"/>
          <a:stretch/>
        </p:blipFill>
        <p:spPr bwMode="auto">
          <a:xfrm>
            <a:off x="533400" y="3474481"/>
            <a:ext cx="1932174" cy="13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wal6933\Downloads\IMG_725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3056" r="26569" b="59027"/>
          <a:stretch/>
        </p:blipFill>
        <p:spPr bwMode="auto">
          <a:xfrm>
            <a:off x="2784779" y="2885598"/>
            <a:ext cx="3713583" cy="26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754880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1"/>
                <a:ext cx="8407893" cy="4788409"/>
              </a:xfrm>
            </p:spPr>
            <p:txBody>
              <a:bodyPr>
                <a:normAutofit/>
              </a:bodyPr>
              <a:lstStyle/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𝑦</m:t>
                      </m:r>
                      <m:r>
                        <a:rPr lang="en-US" sz="2600" i="1" smtClean="0">
                          <a:latin typeface="Cambria Math"/>
                        </a:rPr>
                        <m:t>=−.00268</m:t>
                      </m:r>
                      <m:r>
                        <a:rPr lang="en-US" sz="2600" i="1">
                          <a:latin typeface="Cambria Math"/>
                        </a:rPr>
                        <m:t>𝑥</m:t>
                      </m:r>
                      <m:r>
                        <a:rPr lang="en-US" sz="2600" i="1">
                          <a:latin typeface="Cambria Math"/>
                        </a:rPr>
                        <m:t>+1.625</m:t>
                      </m:r>
                    </m:oMath>
                  </m:oMathPara>
                </a14:m>
                <a:endParaRPr lang="en-US" sz="2600" b="0" i="1" dirty="0" smtClean="0">
                  <a:latin typeface="Cambria Math"/>
                </a:endParaRPr>
              </a:p>
              <a:p>
                <a:pPr marL="45720" indent="0" algn="ctr">
                  <a:buNone/>
                </a:pPr>
                <a:endParaRPr lang="en-US" sz="1600" i="1" dirty="0">
                  <a:latin typeface="Cambria Math"/>
                </a:endParaRP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                    </m:t>
                      </m:r>
                      <m:r>
                        <a:rPr lang="en-US" sz="2600" b="0" i="1" smtClean="0">
                          <a:latin typeface="Cambria Math"/>
                        </a:rPr>
                        <m:t>𝑟</m:t>
                      </m:r>
                      <m:r>
                        <a:rPr lang="en-US" sz="2600" b="0" i="1" smtClean="0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</a:rPr>
                        <m:t>)=−.00268</m:t>
                      </m:r>
                      <m:r>
                        <a:rPr lang="en-US" sz="2600" b="0" i="1" smtClean="0">
                          <a:latin typeface="Cambria Math"/>
                        </a:rPr>
                        <m:t>𝑡</m:t>
                      </m:r>
                      <m:r>
                        <a:rPr lang="en-US" sz="2600" i="1">
                          <a:latin typeface="Cambria Math"/>
                        </a:rPr>
                        <m:t>+1</m:t>
                      </m:r>
                      <m:r>
                        <a:rPr lang="en-US" sz="2600" b="0" i="1" smtClean="0">
                          <a:latin typeface="Cambria Math"/>
                        </a:rPr>
                        <m:t>.625</m:t>
                      </m:r>
                    </m:oMath>
                  </m:oMathPara>
                </a14:m>
                <a:endParaRPr lang="en-US" sz="2600" dirty="0" smtClean="0"/>
              </a:p>
              <a:p>
                <a:pPr marL="45720" indent="0" algn="ctr">
                  <a:buNone/>
                </a:pPr>
                <a:endParaRPr lang="en-US" sz="1200" dirty="0" smtClean="0"/>
              </a:p>
              <a:p>
                <a:pPr marL="45720" indent="0" algn="ctr">
                  <a:buNone/>
                </a:pPr>
                <a:r>
                  <a:rPr lang="en-US" sz="2600" dirty="0" smtClean="0"/>
                  <a:t>Is your equation reasonable?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30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−.00268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30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+1.625</m:t>
                      </m:r>
                    </m:oMath>
                  </m:oMathPara>
                </a14:m>
                <a:endParaRPr lang="en-US" sz="2200" i="1" dirty="0" smtClean="0">
                  <a:latin typeface="Cambria Math"/>
                </a:endParaRPr>
              </a:p>
              <a:p>
                <a:pPr marL="45720" indent="0">
                  <a:buNone/>
                </a:pPr>
                <a:r>
                  <a:rPr lang="en-US" sz="2200" dirty="0" smtClean="0"/>
                  <a:t>                             </a:t>
                </a:r>
                <a:r>
                  <a:rPr lang="en-US" sz="500" dirty="0" smtClean="0"/>
                  <a:t> 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1.545</m:t>
                    </m:r>
                  </m:oMath>
                </a14:m>
                <a:r>
                  <a:rPr lang="en-US" sz="2200" i="1" dirty="0" smtClean="0">
                    <a:latin typeface="Cambria Math"/>
                  </a:rPr>
                  <a:t> cm</a:t>
                </a:r>
                <a:endParaRPr lang="en-US" sz="2200" i="1" dirty="0">
                  <a:latin typeface="Cambria Math"/>
                </a:endParaRPr>
              </a:p>
              <a:p>
                <a:pPr marL="45720" indent="0" algn="ctr">
                  <a:buNone/>
                </a:pPr>
                <a:r>
                  <a:rPr lang="en-US" sz="2200" i="1" dirty="0" smtClean="0">
                    <a:latin typeface="Cambria Math"/>
                  </a:rPr>
                  <a:t>Compared to 1.559 cm from our data </a:t>
                </a:r>
                <a:r>
                  <a:rPr lang="en-US" sz="2200" dirty="0" smtClean="0"/>
                  <a:t>✔</a:t>
                </a:r>
              </a:p>
              <a:p>
                <a:pPr marL="45720" indent="0" algn="ctr">
                  <a:buNone/>
                </a:pPr>
                <a:endParaRPr lang="en-US" sz="2200" dirty="0"/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210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=−.00268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21</m:t>
                          </m:r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+1.625</m:t>
                      </m:r>
                    </m:oMath>
                  </m:oMathPara>
                </a14:m>
                <a:endParaRPr lang="en-US" sz="2200" i="1" dirty="0">
                  <a:latin typeface="Cambria Math"/>
                </a:endParaRPr>
              </a:p>
              <a:p>
                <a:pPr marL="45720" indent="0">
                  <a:buNone/>
                </a:pPr>
                <a:r>
                  <a:rPr lang="en-US" sz="2200" dirty="0"/>
                  <a:t>                      </a:t>
                </a:r>
                <a:r>
                  <a:rPr lang="en-US" sz="2200" dirty="0" smtClean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</m:t>
                    </m:r>
                    <m:r>
                      <a:rPr lang="en-US" sz="2200" i="1">
                        <a:latin typeface="Cambria Math"/>
                      </a:rPr>
                      <m:t>=1.</m:t>
                    </m:r>
                    <m:r>
                      <a:rPr lang="en-US" sz="2200" b="0" i="1" smtClean="0">
                        <a:latin typeface="Cambria Math"/>
                      </a:rPr>
                      <m:t>0622</m:t>
                    </m:r>
                  </m:oMath>
                </a14:m>
                <a:r>
                  <a:rPr lang="en-US" sz="2200" i="1" dirty="0">
                    <a:latin typeface="Cambria Math"/>
                  </a:rPr>
                  <a:t> cm</a:t>
                </a:r>
              </a:p>
              <a:p>
                <a:pPr marL="45720" indent="0" algn="ctr">
                  <a:buNone/>
                </a:pPr>
                <a:r>
                  <a:rPr lang="en-US" sz="2200" i="1" dirty="0">
                    <a:latin typeface="Cambria Math"/>
                  </a:rPr>
                  <a:t>Compared to </a:t>
                </a:r>
                <a:r>
                  <a:rPr lang="en-US" sz="2200" i="1" dirty="0" smtClean="0">
                    <a:latin typeface="Cambria Math"/>
                  </a:rPr>
                  <a:t>1.035 </a:t>
                </a:r>
                <a:r>
                  <a:rPr lang="en-US" sz="2200" i="1" dirty="0">
                    <a:latin typeface="Cambria Math"/>
                  </a:rPr>
                  <a:t>cm from our data </a:t>
                </a:r>
                <a:r>
                  <a:rPr lang="en-US" sz="2200" dirty="0"/>
                  <a:t>✔</a:t>
                </a:r>
              </a:p>
              <a:p>
                <a:pPr marL="45720" indent="0" algn="ctr">
                  <a:buNone/>
                </a:pPr>
                <a:endParaRPr lang="en-US" sz="2200" dirty="0" smtClean="0"/>
              </a:p>
              <a:p>
                <a:pPr marL="45720" indent="0" algn="ctr"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45720" indent="0" algn="ctr">
                  <a:buNone/>
                </a:pPr>
                <a:endParaRPr lang="en-US" sz="2600" i="1" dirty="0">
                  <a:latin typeface="Cambria Math"/>
                </a:endParaRPr>
              </a:p>
              <a:p>
                <a:pPr marL="45720" indent="0" algn="ctr">
                  <a:buNone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1"/>
                <a:ext cx="8407893" cy="478840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14600" y="22098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76800" y="2209800"/>
            <a:ext cx="0" cy="295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426868"/>
      </a:dk2>
      <a:lt2>
        <a:srgbClr val="E7ECED"/>
      </a:lt2>
      <a:accent1>
        <a:srgbClr val="D84040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18241</TotalTime>
  <Words>631</Words>
  <Application>Microsoft Office PowerPoint</Application>
  <PresentationFormat>On-screen Show (4:3)</PresentationFormat>
  <Paragraphs>195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How Many Licks?</vt:lpstr>
      <vt:lpstr>Activity</vt:lpstr>
      <vt:lpstr>Materials</vt:lpstr>
      <vt:lpstr>Procedure</vt:lpstr>
      <vt:lpstr>Step 2</vt:lpstr>
      <vt:lpstr>Step 3</vt:lpstr>
      <vt:lpstr>Step 4</vt:lpstr>
      <vt:lpstr>Step 5</vt:lpstr>
      <vt:lpstr>Data Analysis</vt:lpstr>
      <vt:lpstr>Data Analysis</vt:lpstr>
      <vt:lpstr>Data Analysis</vt:lpstr>
      <vt:lpstr>Extension</vt:lpstr>
      <vt:lpstr>Evaluation</vt:lpstr>
      <vt:lpstr>Resources</vt:lpstr>
    </vt:vector>
  </TitlesOfParts>
  <Company>Mount Saint Mary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Licks?</dc:title>
  <dc:creator>Mount Saint Mary College</dc:creator>
  <cp:lastModifiedBy>Mount Saint Mary College</cp:lastModifiedBy>
  <cp:revision>43</cp:revision>
  <dcterms:created xsi:type="dcterms:W3CDTF">2014-04-22T18:23:18Z</dcterms:created>
  <dcterms:modified xsi:type="dcterms:W3CDTF">2014-05-07T21:06:32Z</dcterms:modified>
</cp:coreProperties>
</file>